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23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56C66-5397-4A32-B692-289BEF01EE8B}" type="datetimeFigureOut">
              <a:rPr lang="th-TH" smtClean="0"/>
              <a:t>06/09/59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252F9-2E68-45F9-AA16-3C35A2F850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340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52F9-2E68-45F9-AA16-3C35A2F850F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368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27C9-AA69-4F04-A7C8-12F818E5CCDE}" type="datetime1">
              <a:rPr lang="th-TH" smtClean="0"/>
              <a:t>06/09/59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644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3B9F-7516-4C2F-BB34-3634EC433135}" type="datetime1">
              <a:rPr lang="th-TH" smtClean="0"/>
              <a:t>06/09/59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537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FC49-0547-41DB-9EC2-3015F6EFDA5D}" type="datetime1">
              <a:rPr lang="th-TH" smtClean="0"/>
              <a:t>06/09/59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961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F753-FE5B-46F3-B521-FE894620C771}" type="datetime1">
              <a:rPr lang="th-TH" smtClean="0"/>
              <a:t>06/09/59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635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FC22-37CE-484D-9D8F-6F16A9173141}" type="datetime1">
              <a:rPr lang="th-TH" smtClean="0"/>
              <a:t>06/09/59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778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5D1-56CE-4C64-9993-D8AD813672B7}" type="datetime1">
              <a:rPr lang="th-TH" smtClean="0"/>
              <a:t>06/09/59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993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F7CF-C2BF-4A07-8946-9925BF37173A}" type="datetime1">
              <a:rPr lang="th-TH" smtClean="0"/>
              <a:t>06/09/59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254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3BB4-149C-4A01-8647-A8A230AB1CD4}" type="datetime1">
              <a:rPr lang="th-TH" smtClean="0"/>
              <a:t>06/09/59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856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02AC-81C7-4ED5-A2AA-3FD989CC2965}" type="datetime1">
              <a:rPr lang="th-TH" smtClean="0"/>
              <a:t>06/09/59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393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1C20-EE78-4892-9E39-D6C3A2D486E5}" type="datetime1">
              <a:rPr lang="th-TH" smtClean="0"/>
              <a:t>06/09/59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800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8B00-0339-4533-A6A7-EC5DBA9B061F}" type="datetime1">
              <a:rPr lang="th-TH" smtClean="0"/>
              <a:t>06/09/59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571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10F0-2EEA-4E00-8132-47B9E4260877}" type="datetime1">
              <a:rPr lang="th-TH" smtClean="0"/>
              <a:t>06/09/59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09AE-73B0-4C97-BC57-60A421B55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46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1698" y="4479479"/>
            <a:ext cx="60548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ABC WORLD (All Business Center) </a:t>
            </a:r>
            <a:r>
              <a:rPr lang="th-TH" sz="1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ตั้งอยู่บนถนนรามคำแหง ซอยรามคำแหง 30 </a:t>
            </a:r>
          </a:p>
          <a:p>
            <a:r>
              <a:rPr lang="th-TH" sz="1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อยู่ใกล้มหาวิทยาลัยรามคำแหง โรงพยาบาลรามคำแหง บิ๊กซี เดอะมอลล์รามคำแหง เดอะมอลล์บางกะปิ และห้างสรรพสินค้าอีกหลายแห่ง เหมาะสำหรับการใช้เป็นสำนักงานทุกขนาดของธุรกิจ พร้อมสิ่งอำนวยความสะดวก อาคาร </a:t>
            </a:r>
            <a:r>
              <a:rPr lang="en-US" sz="1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ABC WORLD </a:t>
            </a:r>
            <a:r>
              <a:rPr lang="th-TH" sz="1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เป็นอาคารสูง 5 ชั้น พื้นที่ใช้สอยทั้งหมดกว่า 37,000 ตารางเมตร ให้บริการพื้นที่เช่าตั้งแต่ 100 - 2,500  ตารางเมตร และมีบริการให้เช่าพื้นที่แบบ </a:t>
            </a:r>
            <a:r>
              <a:rPr lang="en-US" sz="1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 – Working Space </a:t>
            </a:r>
            <a:r>
              <a:rPr lang="th-TH" sz="1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มีขนาดตั้งแต่ 30 – 100 ตารางเมตร ซึ่งให้บริการเช่าห้องประชุม,ห้องทำงาน</a:t>
            </a:r>
          </a:p>
          <a:p>
            <a:endParaRPr lang="th-TH" sz="18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นอกจากนี้ยังมีบริการห้องสัมมนา,ห้องจัดนิทรรศการ,ห้องจัดเลี้ยง,ห้องบรรยาย </a:t>
            </a:r>
          </a:p>
          <a:p>
            <a:r>
              <a:rPr lang="th-TH" sz="1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ห้องอบรมขนาด 50-1000 ที่นั่ง  และมีบริการให้เช่าพื้นที่ถ่ายทำละคร,ภาพยนตร์,ถ่ายโฆษณา,ถ่ายภาพนิ่งและอื่นๆ พร้อมบริการที่จอดรถมากกว่า 600 คันด้วยระบบคีย์การ์ดและระบบรักษาความปลอดภัยโดยรปภ.ตลอด 24 ชั่วโมง </a:t>
            </a:r>
          </a:p>
          <a:p>
            <a:endParaRPr lang="th-TH" sz="18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ดูรายละเอียดเพิ่มเติมได้ที่ </a:t>
            </a:r>
            <a:r>
              <a:rPr lang="en-US" sz="1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www.assetbright.co.th/abcworld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1</a:t>
            </a:fld>
            <a:endParaRPr lang="th-TH"/>
          </a:p>
        </p:txBody>
      </p:sp>
      <p:cxnSp>
        <p:nvCxnSpPr>
          <p:cNvPr id="4" name="Straight Connector 3"/>
          <p:cNvCxnSpPr/>
          <p:nvPr/>
        </p:nvCxnSpPr>
        <p:spPr>
          <a:xfrm>
            <a:off x="331698" y="9195152"/>
            <a:ext cx="616175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http://assetbright.co.th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0" y="90663"/>
            <a:ext cx="1573522" cy="3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5412" y="9306598"/>
            <a:ext cx="103468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© 2016 Asset Bright Public Company Limited. All right reserved.</a:t>
            </a:r>
            <a:endParaRPr lang="th-TH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0747" y="624466"/>
            <a:ext cx="616175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21448" b="24552"/>
          <a:stretch/>
        </p:blipFill>
        <p:spPr>
          <a:xfrm>
            <a:off x="420747" y="111544"/>
            <a:ext cx="2855611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" b="13768"/>
          <a:stretch/>
        </p:blipFill>
        <p:spPr>
          <a:xfrm>
            <a:off x="0" y="686966"/>
            <a:ext cx="6858000" cy="37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54" y="1391454"/>
            <a:ext cx="64851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2A2A2A"/>
                </a:solidFill>
                <a:effectLst/>
                <a:cs typeface="Browallia New" panose="020B0604020202020204" pitchFamily="34" charset="-34"/>
              </a:rPr>
              <a:t>อาคาร เอ บี ซี เวิลด์ รามคำแหง 30</a:t>
            </a:r>
            <a:endParaRPr lang="en-US" sz="1800" dirty="0" smtClean="0">
              <a:effectLst/>
            </a:endParaRPr>
          </a:p>
          <a:p>
            <a:pPr algn="ctr"/>
            <a:r>
              <a:rPr lang="en-US" sz="1800" b="1" dirty="0" smtClean="0">
                <a:solidFill>
                  <a:srgbClr val="2A2A2A"/>
                </a:solidFill>
                <a:effectLst/>
                <a:latin typeface="Browallia New" panose="020B0604020202020204" pitchFamily="34" charset="-34"/>
              </a:rPr>
              <a:t> </a:t>
            </a:r>
            <a:endParaRPr lang="en-US" sz="1800" dirty="0" smtClean="0">
              <a:effectLst/>
            </a:endParaRPr>
          </a:p>
          <a:p>
            <a:r>
              <a:rPr lang="th-TH" sz="1800" b="1" dirty="0" smtClean="0">
                <a:solidFill>
                  <a:srgbClr val="2A2A2A"/>
                </a:solidFill>
                <a:cs typeface="Browallia New" panose="020B0604020202020204" pitchFamily="34" charset="-34"/>
              </a:rPr>
              <a:t>อัตรา</a:t>
            </a:r>
            <a:r>
              <a:rPr lang="th-TH" sz="1800" b="1" dirty="0" smtClean="0">
                <a:solidFill>
                  <a:srgbClr val="2A2A2A"/>
                </a:solidFill>
                <a:effectLst/>
                <a:cs typeface="Browallia New" panose="020B0604020202020204" pitchFamily="34" charset="-34"/>
              </a:rPr>
              <a:t>ค่าเช่า </a:t>
            </a:r>
            <a:r>
              <a:rPr lang="en-US" sz="1800" b="1" dirty="0" smtClean="0">
                <a:solidFill>
                  <a:srgbClr val="2A2A2A"/>
                </a:solidFill>
                <a:effectLst/>
                <a:latin typeface="Browallia New" panose="020B0604020202020204" pitchFamily="34" charset="-34"/>
              </a:rPr>
              <a:t>: </a:t>
            </a:r>
            <a:r>
              <a:rPr lang="th-TH" sz="1800" b="1" dirty="0" smtClean="0">
                <a:solidFill>
                  <a:srgbClr val="2A2A2A"/>
                </a:solidFill>
                <a:effectLst/>
                <a:latin typeface="Browallia New" panose="020B0604020202020204" pitchFamily="34" charset="-34"/>
              </a:rPr>
              <a:t> </a:t>
            </a:r>
            <a:r>
              <a:rPr lang="th-TH" sz="1800" dirty="0" smtClean="0">
                <a:solidFill>
                  <a:srgbClr val="2A2A2A"/>
                </a:solidFill>
                <a:latin typeface="Browallia New" panose="020B0604020202020204" pitchFamily="34" charset="-34"/>
              </a:rPr>
              <a:t>เริ่มต้น</a:t>
            </a:r>
            <a:r>
              <a:rPr lang="th-TH" sz="1800" b="1" dirty="0" smtClean="0">
                <a:solidFill>
                  <a:srgbClr val="2A2A2A"/>
                </a:solidFill>
                <a:latin typeface="Browallia New" panose="020B0604020202020204" pitchFamily="34" charset="-34"/>
              </a:rPr>
              <a:t> </a:t>
            </a:r>
            <a:r>
              <a:rPr lang="th-TH" sz="1800" dirty="0" smtClean="0">
                <a:solidFill>
                  <a:srgbClr val="2A2A2A"/>
                </a:solidFill>
                <a:effectLst/>
                <a:latin typeface="Browallia New" panose="020B0604020202020204" pitchFamily="34" charset="-34"/>
              </a:rPr>
              <a:t>400 บาท/ตารางเมตร/เดือน </a:t>
            </a:r>
            <a:endParaRPr lang="en-US" sz="1800" dirty="0" smtClean="0">
              <a:effectLst/>
            </a:endParaRPr>
          </a:p>
          <a:p>
            <a:r>
              <a:rPr lang="th-TH" sz="1800" dirty="0" smtClean="0">
                <a:solidFill>
                  <a:srgbClr val="2A2A2A"/>
                </a:solidFill>
                <a:effectLst/>
                <a:cs typeface="Browallia New" panose="020B0604020202020204" pitchFamily="34" charset="-34"/>
              </a:rPr>
              <a:t> </a:t>
            </a:r>
            <a:endParaRPr lang="en-US" sz="1800" dirty="0" smtClean="0">
              <a:effectLst/>
            </a:endParaRPr>
          </a:p>
          <a:p>
            <a:r>
              <a:rPr lang="th-TH" sz="1800" b="1" dirty="0" smtClean="0">
                <a:solidFill>
                  <a:srgbClr val="2A2A2A"/>
                </a:solidFill>
                <a:effectLst/>
                <a:cs typeface="Browallia New" panose="020B0604020202020204" pitchFamily="34" charset="-34"/>
              </a:rPr>
              <a:t>อัตราค่าบริการอื่นๆ </a:t>
            </a:r>
            <a:r>
              <a:rPr lang="en-US" sz="1800" b="1" dirty="0" smtClean="0">
                <a:solidFill>
                  <a:srgbClr val="2A2A2A"/>
                </a:solidFill>
                <a:effectLst/>
                <a:latin typeface="Browallia New" panose="020B0604020202020204" pitchFamily="34" charset="-34"/>
              </a:rPr>
              <a:t>: </a:t>
            </a:r>
            <a:r>
              <a:rPr lang="th-TH" sz="1800" b="1" dirty="0"/>
              <a:t> </a:t>
            </a:r>
            <a:r>
              <a:rPr lang="th-TH" sz="1800" b="1" dirty="0" smtClean="0"/>
              <a:t>     </a:t>
            </a:r>
            <a:r>
              <a:rPr lang="th-TH" sz="1800" dirty="0" smtClean="0">
                <a:solidFill>
                  <a:srgbClr val="2A2A2A"/>
                </a:solidFill>
                <a:effectLst/>
                <a:latin typeface="Browallia New" panose="020B0604020202020204" pitchFamily="34" charset="-34"/>
              </a:rPr>
              <a:t>ค่าไฟฟ้า 	หน่วยละ	6	บาท </a:t>
            </a:r>
            <a:endParaRPr lang="en-US" sz="1800" dirty="0" smtClean="0">
              <a:effectLst/>
            </a:endParaRPr>
          </a:p>
          <a:p>
            <a:r>
              <a:rPr lang="th-TH" sz="1800" dirty="0" smtClean="0">
                <a:solidFill>
                  <a:srgbClr val="2A2A2A"/>
                </a:solidFill>
                <a:effectLst/>
                <a:cs typeface="Browallia New" panose="020B0604020202020204" pitchFamily="34" charset="-34"/>
              </a:rPr>
              <a:t>	              	ค่าน้ำประปา	หน่วยละ	18	บาท</a:t>
            </a:r>
            <a:endParaRPr lang="en-US" sz="1800" dirty="0" smtClean="0">
              <a:effectLst/>
            </a:endParaRPr>
          </a:p>
          <a:p>
            <a:r>
              <a:rPr lang="en-US" sz="1800" dirty="0" smtClean="0">
                <a:solidFill>
                  <a:srgbClr val="2A2A2A"/>
                </a:solidFill>
                <a:effectLst/>
                <a:latin typeface="Browallia New" panose="020B0604020202020204" pitchFamily="34" charset="-34"/>
              </a:rPr>
              <a:t> </a:t>
            </a:r>
            <a:endParaRPr lang="en-US" sz="1800" dirty="0" smtClean="0">
              <a:effectLst/>
            </a:endParaRPr>
          </a:p>
          <a:p>
            <a:r>
              <a:rPr lang="th-TH" sz="1800" b="1" dirty="0" smtClean="0">
                <a:solidFill>
                  <a:srgbClr val="2A2A2A"/>
                </a:solidFill>
                <a:effectLst/>
                <a:cs typeface="Browallia New" panose="020B0604020202020204" pitchFamily="34" charset="-34"/>
              </a:rPr>
              <a:t>เงื่อนไขการเช่า </a:t>
            </a:r>
            <a:r>
              <a:rPr lang="en-US" sz="1800" b="1" dirty="0" smtClean="0">
                <a:solidFill>
                  <a:srgbClr val="2A2A2A"/>
                </a:solidFill>
                <a:effectLst/>
                <a:latin typeface="Browallia New" panose="020B0604020202020204" pitchFamily="34" charset="-34"/>
              </a:rPr>
              <a:t>: </a:t>
            </a:r>
            <a:r>
              <a:rPr lang="th-TH" sz="1800" b="1" dirty="0" smtClean="0">
                <a:solidFill>
                  <a:srgbClr val="2A2A2A"/>
                </a:solidFill>
                <a:effectLst/>
                <a:latin typeface="Browallia New" panose="020B0604020202020204" pitchFamily="34" charset="-34"/>
              </a:rPr>
              <a:t> 	</a:t>
            </a:r>
            <a:r>
              <a:rPr lang="th-TH" sz="1800" dirty="0" smtClean="0">
                <a:solidFill>
                  <a:srgbClr val="2A2A2A"/>
                </a:solidFill>
                <a:effectLst/>
                <a:latin typeface="Browallia New" panose="020B0604020202020204" pitchFamily="34" charset="-34"/>
              </a:rPr>
              <a:t>สัญญาเช่า 3 ปี </a:t>
            </a:r>
            <a:endParaRPr lang="en-US" sz="1800" dirty="0" smtClean="0">
              <a:effectLst/>
            </a:endParaRPr>
          </a:p>
          <a:p>
            <a:pPr indent="457200" algn="just"/>
            <a:r>
              <a:rPr lang="th-TH" sz="1800" dirty="0" smtClean="0">
                <a:solidFill>
                  <a:srgbClr val="2A2A2A"/>
                </a:solidFill>
                <a:effectLst/>
                <a:cs typeface="Browallia New" panose="020B0604020202020204" pitchFamily="34" charset="-34"/>
              </a:rPr>
              <a:t>             	เงินมัดจำค่าเช่า </a:t>
            </a:r>
            <a:r>
              <a:rPr lang="th-TH" sz="1800" dirty="0" smtClean="0">
                <a:effectLst/>
                <a:ea typeface="Times New Roman" panose="02020603050405020304" pitchFamily="18" charset="0"/>
                <a:cs typeface="Browallia New" panose="020B0604020202020204" pitchFamily="34" charset="-34"/>
              </a:rPr>
              <a:t>	3	เดือน</a:t>
            </a:r>
            <a:endParaRPr lang="en-US" sz="1800" dirty="0" smtClean="0">
              <a:effectLst/>
            </a:endParaRPr>
          </a:p>
          <a:p>
            <a:pPr algn="just"/>
            <a:r>
              <a:rPr lang="th-TH" sz="1800" dirty="0" smtClean="0">
                <a:effectLst/>
                <a:ea typeface="Times New Roman" panose="02020603050405020304" pitchFamily="18" charset="0"/>
                <a:cs typeface="Browallia New" panose="020B0604020202020204" pitchFamily="34" charset="-34"/>
              </a:rPr>
              <a:t>                      	ชำระค่าเช่าล่วงหน้า	1	เดือน</a:t>
            </a:r>
            <a:endParaRPr lang="en-US" sz="1800" dirty="0" smtClean="0">
              <a:effectLst/>
            </a:endParaRPr>
          </a:p>
          <a:p>
            <a:pPr algn="just"/>
            <a:r>
              <a:rPr lang="th-TH" sz="1800" dirty="0" smtClean="0">
                <a:effectLst/>
                <a:ea typeface="Times New Roman" panose="02020603050405020304" pitchFamily="18" charset="0"/>
                <a:cs typeface="Browallia New" panose="020B0604020202020204" pitchFamily="34" charset="-34"/>
              </a:rPr>
              <a:t>                                 		</a:t>
            </a:r>
            <a:r>
              <a:rPr lang="th-TH" sz="1800" b="1" dirty="0" smtClean="0">
                <a:effectLst/>
                <a:ea typeface="Times New Roman" panose="02020603050405020304" pitchFamily="18" charset="0"/>
                <a:cs typeface="Browallia New" panose="020B0604020202020204" pitchFamily="34" charset="-34"/>
              </a:rPr>
              <a:t>รวม	4	เดือน	</a:t>
            </a:r>
            <a:endParaRPr lang="en-US" sz="1800" b="1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054" y="5018407"/>
            <a:ext cx="66146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i="0" dirty="0" smtClean="0">
                <a:solidFill>
                  <a:srgbClr val="00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งานบริการส่วนกลางอาคารสำนักงาน </a:t>
            </a:r>
          </a:p>
          <a:p>
            <a:r>
              <a:rPr lang="th-TH" sz="1800" b="0" i="0" dirty="0" smtClean="0">
                <a:solidFill>
                  <a:srgbClr val="00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	1.ระบบรักษาความปลอดภัยพื้นที่ส่วนกลางด้วย รปภ. ตลอด 24 ชั่วโมง</a:t>
            </a:r>
            <a:endParaRPr lang="en-US" sz="1800" b="0" i="0" dirty="0" smtClean="0">
              <a:solidFill>
                <a:srgbClr val="000000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1800" b="0" i="0" dirty="0" smtClean="0">
                <a:solidFill>
                  <a:srgbClr val="00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	2.</a:t>
            </a:r>
            <a:r>
              <a:rPr lang="th-TH" sz="1800" b="0" i="0" dirty="0" smtClean="0">
                <a:solidFill>
                  <a:srgbClr val="00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ระบบปรับอากาศ</a:t>
            </a:r>
            <a:r>
              <a:rPr lang="en-US" sz="1800" b="0" i="0" dirty="0" smtClean="0">
                <a:solidFill>
                  <a:srgbClr val="00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</a:t>
            </a:r>
            <a:r>
              <a:rPr lang="en-US" sz="1800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agnetic </a:t>
            </a:r>
            <a:r>
              <a:rPr lang="en-US" sz="18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chiller</a:t>
            </a:r>
            <a:endParaRPr lang="th-TH" sz="1800" b="0" i="0" dirty="0" smtClean="0">
              <a:solidFill>
                <a:srgbClr val="000000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8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1800" b="0" i="0" dirty="0" smtClean="0">
                <a:solidFill>
                  <a:srgbClr val="00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3.ระบบสาธารณูปโภคครบ  </a:t>
            </a:r>
          </a:p>
          <a:p>
            <a:r>
              <a:rPr lang="th-TH" sz="18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1800" b="0" i="0" dirty="0" smtClean="0">
                <a:solidFill>
                  <a:srgbClr val="00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4.ระบบ </a:t>
            </a:r>
            <a:r>
              <a:rPr lang="en-US" sz="1800" b="0" i="0" dirty="0" smtClean="0">
                <a:solidFill>
                  <a:srgbClr val="00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CCTV SYSTEM </a:t>
            </a:r>
            <a:r>
              <a:rPr lang="th-TH" sz="1800" b="0" i="0" dirty="0" smtClean="0">
                <a:solidFill>
                  <a:srgbClr val="00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บริเวณทางเดินและลานจอดรถทุกชั้น </a:t>
            </a:r>
          </a:p>
          <a:p>
            <a:r>
              <a:rPr lang="th-TH" sz="1800" b="0" i="0" dirty="0" smtClean="0">
                <a:solidFill>
                  <a:srgbClr val="00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	5.ลิฟต์โดยสารจำนวน   3  ตัว และ ลิฟต์ขนของ 1 ตัว</a:t>
            </a:r>
          </a:p>
          <a:p>
            <a:r>
              <a:rPr lang="th-TH" sz="1800" b="0" i="0" dirty="0" smtClean="0">
                <a:solidFill>
                  <a:srgbClr val="00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	6.บันไดเลื่อน </a:t>
            </a:r>
          </a:p>
          <a:p>
            <a:r>
              <a:rPr lang="th-TH" sz="1800" b="0" i="0" dirty="0" smtClean="0">
                <a:solidFill>
                  <a:srgbClr val="00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	7.พนักงานรักษาความสะอาด  กำจัดขยะส่วนกลาง  ห้องน้ำ และพื้นที่ส่วนกลาง</a:t>
            </a:r>
          </a:p>
          <a:p>
            <a:r>
              <a:rPr lang="th-TH" sz="1800" b="0" i="0" dirty="0" smtClean="0">
                <a:solidFill>
                  <a:srgbClr val="00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	8.ที่จอดรถภายในโครงการฯ กว่า 600 คัน ด้วยระบบการเข้าออกแบบคีย์การ์ด</a:t>
            </a:r>
          </a:p>
          <a:p>
            <a:endParaRPr lang="th-TH" sz="18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b="0" i="0" dirty="0" smtClean="0">
                <a:solidFill>
                  <a:srgbClr val="FF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 </a:t>
            </a:r>
            <a:r>
              <a:rPr lang="en-US" sz="1600" b="0" i="0" dirty="0" smtClean="0">
                <a:solidFill>
                  <a:srgbClr val="FF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b="0" i="0" dirty="0" smtClean="0">
                <a:solidFill>
                  <a:srgbClr val="FF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16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เครื่องปรับอากาศ</a:t>
            </a:r>
            <a:r>
              <a:rPr lang="th-TH" sz="16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ของอาคารเปิดให้บริการ วัน</a:t>
            </a:r>
            <a:r>
              <a:rPr lang="th-TH" sz="16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จันทร์-วัน</a:t>
            </a:r>
            <a:r>
              <a:rPr lang="th-TH" sz="16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ศุกร์ </a:t>
            </a:r>
            <a:r>
              <a:rPr lang="th-TH" sz="16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เวลา </a:t>
            </a:r>
            <a:r>
              <a:rPr lang="th-TH" sz="16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08.00 น. </a:t>
            </a:r>
            <a:r>
              <a:rPr lang="en-US" sz="16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- 17.00  </a:t>
            </a:r>
            <a:r>
              <a:rPr lang="th-TH" sz="16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น. </a:t>
            </a:r>
            <a:r>
              <a:rPr lang="th-TH" sz="16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ยกเว้น</a:t>
            </a:r>
            <a:r>
              <a:rPr lang="th-TH" sz="16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วันเสาร์ วันอาทิตย์ และวันหยุดตามประเพณี</a:t>
            </a:r>
            <a:endParaRPr lang="en-US" sz="1600" dirty="0">
              <a:solidFill>
                <a:srgbClr val="FF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800" b="0" i="0" dirty="0">
              <a:solidFill>
                <a:srgbClr val="000000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2</a:t>
            </a:fld>
            <a:endParaRPr lang="th-TH"/>
          </a:p>
        </p:txBody>
      </p:sp>
      <p:pic>
        <p:nvPicPr>
          <p:cNvPr id="6" name="Picture 2" descr="http://assetbright.co.th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0" y="90663"/>
            <a:ext cx="1573522" cy="3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20747" y="624466"/>
            <a:ext cx="616175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1698" y="9195152"/>
            <a:ext cx="616175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5412" y="9306598"/>
            <a:ext cx="103468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© 2016 Asset Bright Public Company Limited. All right reserved.</a:t>
            </a:r>
            <a:endParaRPr lang="th-TH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21448" b="24552"/>
          <a:stretch/>
        </p:blipFill>
        <p:spPr>
          <a:xfrm>
            <a:off x="461054" y="90663"/>
            <a:ext cx="28556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3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789" y="1275536"/>
            <a:ext cx="2970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อัตราค่าบริการที่จอดรถยนต์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67710"/>
              </p:ext>
            </p:extLst>
          </p:nvPr>
        </p:nvGraphicFramePr>
        <p:xfrm>
          <a:off x="704850" y="1798756"/>
          <a:ext cx="5537200" cy="36543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3899"/>
                <a:gridCol w="3793301"/>
              </a:tblGrid>
              <a:tr h="243232">
                <a:tc>
                  <a:txBody>
                    <a:bodyPr/>
                    <a:lstStyle/>
                    <a:p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ผู้เช่า พื้นที่ 100 ตรม.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•</a:t>
                      </a:r>
                      <a:r>
                        <a:rPr lang="th-TH" sz="1400" b="0" baseline="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จอดฟรี 1 คัน 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  <a:tr h="583756">
                <a:tc rowSpan="3">
                  <a:txBody>
                    <a:bodyPr/>
                    <a:lstStyle/>
                    <a:p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ผู้มาติดต่อกับผู้เช่าพื้นที่อาคาร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• จอดฟรี 1 ชั่วโมงแรก</a:t>
                      </a:r>
                    </a:p>
                    <a:p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• ชั่วโมงต่อไปคิดชั่วโมงละ 20 บาท </a:t>
                      </a:r>
                    </a:p>
                    <a:p>
                      <a:r>
                        <a:rPr lang="th-TH" sz="1400" b="0" dirty="0" smtClean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*กรณีมีตราประทับ คิดชั่วโมงละ</a:t>
                      </a:r>
                      <a:r>
                        <a:rPr lang="th-TH" sz="1400" b="0" baseline="0" dirty="0" smtClean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10 บาท</a:t>
                      </a:r>
                      <a:endParaRPr lang="th-TH" sz="1400" b="0" dirty="0" smtClean="0">
                        <a:solidFill>
                          <a:srgbClr val="FF0000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  <a:tr h="413494">
                <a:tc vMerge="1">
                  <a:txBody>
                    <a:bodyPr/>
                    <a:lstStyle/>
                    <a:p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• กรณีเช่าที่จอดรถเป็นรายวันคิดค่าบริการ 200 บาท/วัน</a:t>
                      </a:r>
                    </a:p>
                    <a:p>
                      <a:r>
                        <a:rPr lang="th-TH" sz="1400" b="0" dirty="0" smtClean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*กรณีมีตราประทับ  </a:t>
                      </a:r>
                    </a:p>
                  </a:txBody>
                  <a:tcPr/>
                </a:tc>
              </a:tr>
              <a:tr h="413494">
                <a:tc vMerge="1">
                  <a:txBody>
                    <a:bodyPr/>
                    <a:lstStyle/>
                    <a:p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• กรณีเช่าที่จอดรถเป็นรายเดือน 1,500 บาท/เดือน</a:t>
                      </a:r>
                    </a:p>
                    <a:p>
                      <a:r>
                        <a:rPr lang="th-TH" sz="1400" b="0" dirty="0" smtClean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*ชำระรายปีได้รับส่วนลด 10%</a:t>
                      </a:r>
                      <a:r>
                        <a:rPr lang="th-TH" sz="1400" b="0" baseline="0" dirty="0" smtClean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400" b="0" dirty="0" smtClean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จากอัตราค่าบริการรายเดือน</a:t>
                      </a:r>
                    </a:p>
                  </a:txBody>
                  <a:tcPr/>
                </a:tc>
              </a:tr>
              <a:tr h="413494">
                <a:tc rowSpan="3">
                  <a:txBody>
                    <a:bodyPr/>
                    <a:lstStyle/>
                    <a:p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บุคคลทั่วไป	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• จอดฟรี 15 นาที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• ชั่วโมงต่อไปคิดชั่วโมงละ 20 บาท</a:t>
                      </a:r>
                    </a:p>
                  </a:txBody>
                  <a:tcPr/>
                </a:tc>
              </a:tr>
              <a:tr h="413494">
                <a:tc vMerge="1">
                  <a:txBody>
                    <a:bodyPr/>
                    <a:lstStyle/>
                    <a:p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• กรณีเช่าที่จอดรถเป็นรายวันคิดค่าบริการ 400 บาท/วัน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*กรณีไม่มีตราประทับ  </a:t>
                      </a:r>
                    </a:p>
                  </a:txBody>
                  <a:tcPr/>
                </a:tc>
              </a:tr>
              <a:tr h="545376">
                <a:tc vMerge="1">
                  <a:txBody>
                    <a:bodyPr/>
                    <a:lstStyle/>
                    <a:p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• กรณีเช่าที่จอดรถเป็นรายเดือน 2,000 บาท/เดือน</a:t>
                      </a:r>
                    </a:p>
                    <a:p>
                      <a:r>
                        <a:rPr lang="th-TH" sz="1400" b="0" dirty="0" smtClean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*ชำระรายปีได้รับส่วนลด 10%</a:t>
                      </a:r>
                      <a:r>
                        <a:rPr lang="th-TH" sz="1400" b="0" baseline="0" dirty="0" smtClean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400" b="0" dirty="0" smtClean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จากอัตราค่าบริการรายเดือน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4500" y="5592679"/>
            <a:ext cx="619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   </a:t>
            </a:r>
            <a:r>
              <a:rPr lang="en-US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endParaRPr lang="th-TH" sz="16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• ดูรายละเอียดอัตราค่าจอดรถเพิ่มเติมได้ที่บอร์ดประชาสัมพันธ์</a:t>
            </a:r>
          </a:p>
          <a:p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• กรณีผู้เช่าห้องประชุม,ห้องสัมมนาได้รับยกเว้นค่าจอดรถ (จอดฟรี) แต่ต้องมีตราประทับจากเจ้าหน้าที่</a:t>
            </a:r>
          </a:p>
          <a:p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• กรณีคีย์การ์ดผ่านเข้า-ออก  หรือ สติ๊กเกอร์ติดรถยนต์สูญหายหรือชำรุด ออกบัตรใหม่ใบละ 300  บาท</a:t>
            </a:r>
          </a:p>
          <a:p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3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331698" y="9195152"/>
            <a:ext cx="616175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5412" y="9306598"/>
            <a:ext cx="103468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© 2016 Asset Bright Public Company Limited. All right reserved.</a:t>
            </a:r>
            <a:endParaRPr lang="th-TH" sz="1200" dirty="0"/>
          </a:p>
        </p:txBody>
      </p:sp>
      <p:pic>
        <p:nvPicPr>
          <p:cNvPr id="9" name="Picture 2" descr="http://assetbright.co.th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0" y="90663"/>
            <a:ext cx="1573522" cy="3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20747" y="624466"/>
            <a:ext cx="616175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2" y="6916118"/>
            <a:ext cx="3689295" cy="2075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227" y="6821271"/>
            <a:ext cx="1888760" cy="2262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21448" b="24552"/>
          <a:stretch/>
        </p:blipFill>
        <p:spPr>
          <a:xfrm>
            <a:off x="444500" y="111544"/>
            <a:ext cx="28556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2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5413" y="6651162"/>
            <a:ext cx="6287090" cy="2405032"/>
          </a:xfrm>
          <a:prstGeom prst="roundRect">
            <a:avLst/>
          </a:prstGeom>
          <a:solidFill>
            <a:srgbClr val="D1D2D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526394" y="6822626"/>
            <a:ext cx="62538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ติดต่อเช่าพื้นที่ อาคาร 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ABC WORLD (All Business Center)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รามคำแหง 30</a:t>
            </a:r>
          </a:p>
          <a:p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บริษัท แอสเซท ไบร์ท จำกัด (มหาชน)</a:t>
            </a:r>
          </a:p>
          <a:p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เลขที่ 390 ซอยรามคำแหง 30 ถนน รามคำแหง   แขวงหัวหมาก   เขตบางกะปิ กรุงเทพฯ 10240</a:t>
            </a:r>
          </a:p>
          <a:p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หมายเลขโทรศัพท์  02-732-9001-3 ต่อ 112 หมายเลขโทรสาร     02-732-9005</a:t>
            </a:r>
          </a:p>
          <a:p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คุณนฤมล  หะสิตะเวช  	มือถือ 081-485-6202  </a:t>
            </a:r>
            <a:r>
              <a:rPr lang="en-US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E-mail: narumon.h@abcpoint.com</a:t>
            </a:r>
          </a:p>
          <a:p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คุณสุกัญญา เงินแพทย์  	มือถือ 063-023-5953 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E-mail: Sukanya.n@abcpoint.com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716" y="822166"/>
            <a:ext cx="1447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Location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09AE-73B0-4C97-BC57-60A421B55427}" type="slidenum">
              <a:rPr lang="th-TH" smtClean="0"/>
              <a:t>4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331698" y="9195152"/>
            <a:ext cx="616175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5412" y="9306598"/>
            <a:ext cx="103468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© 2016 Asset Bright Public Company Limited. All right reserved.</a:t>
            </a:r>
            <a:endParaRPr lang="th-TH" sz="1200" dirty="0"/>
          </a:p>
        </p:txBody>
      </p:sp>
      <p:pic>
        <p:nvPicPr>
          <p:cNvPr id="11" name="Picture 2" descr="http://assetbright.co.th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0" y="90663"/>
            <a:ext cx="1573522" cy="3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20747" y="624466"/>
            <a:ext cx="616175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1874109"/>
            <a:ext cx="6723088" cy="3329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21448" b="24552"/>
          <a:stretch/>
        </p:blipFill>
        <p:spPr>
          <a:xfrm>
            <a:off x="440773" y="119174"/>
            <a:ext cx="28556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68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512</Words>
  <Application>Microsoft Office PowerPoint</Application>
  <PresentationFormat>A4 Paper (210x297 mm)</PresentationFormat>
  <Paragraphs>68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Browallia New</vt:lpstr>
      <vt:lpstr>Calibri</vt:lpstr>
      <vt:lpstr>Calibri Light</vt:lpstr>
      <vt:lpstr>Cordia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86</cp:revision>
  <cp:lastPrinted>2016-08-30T05:19:46Z</cp:lastPrinted>
  <dcterms:created xsi:type="dcterms:W3CDTF">2016-08-08T08:31:16Z</dcterms:created>
  <dcterms:modified xsi:type="dcterms:W3CDTF">2016-09-06T07:52:51Z</dcterms:modified>
</cp:coreProperties>
</file>